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561263" cy="10693400"/>
  <p:notesSz cx="6858000" cy="9144000"/>
  <p:defaultTextStyle>
    <a:defPPr>
      <a:defRPr lang="zh-CN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1732" y="236"/>
      </p:cViewPr>
      <p:guideLst>
        <p:guide orient="horz" pos="3368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7095" y="3321887"/>
            <a:ext cx="6427074" cy="22921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4190" y="6059593"/>
            <a:ext cx="5292884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916" y="428234"/>
            <a:ext cx="1701284" cy="91240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63" y="428234"/>
            <a:ext cx="4977831" cy="91240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288" y="6871500"/>
            <a:ext cx="6427074" cy="2123828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7288" y="4532321"/>
            <a:ext cx="6427074" cy="2339180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63" y="2495129"/>
            <a:ext cx="3339558" cy="705714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3642" y="2495129"/>
            <a:ext cx="3339558" cy="705714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4" y="2393639"/>
            <a:ext cx="3340871" cy="99755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78064" y="3391194"/>
            <a:ext cx="3340871" cy="6161082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41017" y="2393639"/>
            <a:ext cx="3342183" cy="99755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41017" y="3391194"/>
            <a:ext cx="3342183" cy="6161082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064" y="425756"/>
            <a:ext cx="2487604" cy="1811937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6244" y="425757"/>
            <a:ext cx="4226957" cy="912652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78064" y="2237694"/>
            <a:ext cx="2487604" cy="731458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2060" y="7485381"/>
            <a:ext cx="4536758" cy="883692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482060" y="955475"/>
            <a:ext cx="4536758" cy="6416040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2060" y="8369073"/>
            <a:ext cx="4536758" cy="125498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78063" y="2495129"/>
            <a:ext cx="6805137" cy="7057149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78063" y="9911199"/>
            <a:ext cx="1764295" cy="569324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598F-6B2D-4506-BAB7-F7D00CA3D3B6}" type="datetimeFigureOut">
              <a:rPr lang="zh-CN" altLang="en-US" smtClean="0"/>
              <a:t>2019/11/5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83432" y="9911199"/>
            <a:ext cx="2394400" cy="569324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18905" y="9911199"/>
            <a:ext cx="1764295" cy="569324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8EAA4-6B69-4F13-9B99-ABBE2AD9F7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6295" y="666180"/>
            <a:ext cx="5976664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   </a:t>
            </a:r>
            <a:r>
              <a:rPr lang="zh-CN" altLang="zh-CN" sz="2400" b="1" dirty="0" smtClean="0"/>
              <a:t>胡</a:t>
            </a:r>
            <a:r>
              <a:rPr lang="zh-CN" altLang="zh-CN" sz="2400" b="1" dirty="0"/>
              <a:t>音悠扬——二胡的故事及名曲欣赏</a:t>
            </a:r>
            <a:endParaRPr lang="zh-CN" altLang="zh-CN" sz="2400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       </a:t>
            </a:r>
            <a:r>
              <a:rPr lang="zh-CN" altLang="zh-CN" sz="1600" dirty="0" smtClean="0"/>
              <a:t>“</a:t>
            </a:r>
            <a:r>
              <a:rPr lang="zh-CN" altLang="zh-CN" sz="1600" dirty="0"/>
              <a:t>中军置酒饮归客，胡琴琵琶与羌笛。”作为中国传统民族乐器的二胡，始于唐代，传承于现在。它既是古代文化交流与融合的象征，又是中华民族文明源远流长发展传承的见证者。悠悠千年，从幕后到台前，二胡之音的内容越来越丰富，技巧越来越高超，而作为承习者的我，也早已将她当成了生命的一部分，有血有肉，共同生长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                                             </a:t>
            </a:r>
            <a:r>
              <a:rPr lang="en-US" altLang="zh-CN" sz="1600" dirty="0" smtClean="0"/>
              <a:t>                                     </a:t>
            </a:r>
            <a:r>
              <a:rPr lang="zh-CN" altLang="zh-CN" sz="1600" dirty="0" smtClean="0"/>
              <a:t>——</a:t>
            </a:r>
            <a:r>
              <a:rPr lang="zh-CN" altLang="zh-CN" sz="1600" dirty="0"/>
              <a:t>浙江大学 朱雨</a:t>
            </a:r>
            <a:r>
              <a:rPr lang="zh-CN" altLang="zh-CN" sz="1600" dirty="0" smtClean="0"/>
              <a:t>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                                                                          3190103312 </a:t>
            </a:r>
            <a:r>
              <a:rPr lang="zh-CN" altLang="en-US" sz="1600" dirty="0" smtClean="0"/>
              <a:t>工信</a:t>
            </a:r>
            <a:r>
              <a:rPr lang="en-US" altLang="zh-CN" sz="1600" dirty="0" smtClean="0"/>
              <a:t>1924</a:t>
            </a:r>
            <a:endParaRPr lang="zh-CN" altLang="zh-CN" dirty="0"/>
          </a:p>
          <a:p>
            <a:r>
              <a:rPr lang="en-US" altLang="zh-CN" b="1" dirty="0" smtClean="0"/>
              <a:t>                                            </a:t>
            </a:r>
            <a:r>
              <a:rPr lang="zh-CN" altLang="zh-CN" b="1" dirty="0" smtClean="0"/>
              <a:t>目</a:t>
            </a:r>
            <a:r>
              <a:rPr lang="zh-CN" altLang="zh-CN" b="1" dirty="0"/>
              <a:t>录</a:t>
            </a:r>
            <a:endParaRPr lang="zh-CN" altLang="zh-CN" dirty="0"/>
          </a:p>
          <a:p>
            <a:r>
              <a:rPr lang="en-US" altLang="zh-CN" b="1" dirty="0"/>
              <a:t> 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en-US" sz="2000" dirty="0" smtClean="0"/>
              <a:t>一、</a:t>
            </a:r>
            <a:r>
              <a:rPr lang="zh-CN" altLang="zh-CN" sz="2000" dirty="0" smtClean="0"/>
              <a:t>中</a:t>
            </a:r>
            <a:r>
              <a:rPr lang="zh-CN" altLang="zh-CN" sz="2000" dirty="0"/>
              <a:t>国古乐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……………………………………………</a:t>
            </a:r>
            <a:r>
              <a:rPr lang="en-US" altLang="zh-CN" sz="2000" dirty="0"/>
              <a:t>  2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en-US" sz="2000" dirty="0" smtClean="0"/>
              <a:t>二、</a:t>
            </a:r>
            <a:r>
              <a:rPr lang="zh-CN" altLang="zh-CN" sz="2000" dirty="0" smtClean="0"/>
              <a:t>二</a:t>
            </a:r>
            <a:r>
              <a:rPr lang="zh-CN" altLang="zh-CN" sz="2000" dirty="0"/>
              <a:t>胡家族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……………………………………………</a:t>
            </a:r>
            <a:r>
              <a:rPr lang="en-US" altLang="zh-CN" sz="2000" dirty="0"/>
              <a:t>  6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en-US" sz="2000" dirty="0" smtClean="0"/>
              <a:t>三、</a:t>
            </a:r>
            <a:r>
              <a:rPr lang="zh-CN" altLang="zh-CN" sz="2000" dirty="0" smtClean="0"/>
              <a:t>工</a:t>
            </a:r>
            <a:r>
              <a:rPr lang="zh-CN" altLang="zh-CN" sz="2000" dirty="0"/>
              <a:t>匠手作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……………………………………………</a:t>
            </a:r>
            <a:r>
              <a:rPr lang="en-US" altLang="zh-CN" sz="2000" dirty="0"/>
              <a:t>  8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en-US" sz="2000" dirty="0" smtClean="0"/>
              <a:t>四、</a:t>
            </a:r>
            <a:r>
              <a:rPr lang="zh-CN" altLang="zh-CN" sz="2000" dirty="0" smtClean="0"/>
              <a:t>显</a:t>
            </a:r>
            <a:r>
              <a:rPr lang="zh-CN" altLang="zh-CN" sz="2000" dirty="0"/>
              <a:t>山露水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……………………………………………</a:t>
            </a:r>
            <a:r>
              <a:rPr lang="en-US" altLang="zh-CN" sz="2000" dirty="0"/>
              <a:t>  9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en-US" sz="2000" dirty="0" smtClean="0"/>
              <a:t>五、</a:t>
            </a:r>
            <a:r>
              <a:rPr lang="zh-CN" altLang="zh-CN" sz="2000" dirty="0" smtClean="0"/>
              <a:t>胡</a:t>
            </a:r>
            <a:r>
              <a:rPr lang="zh-CN" altLang="zh-CN" sz="2000" dirty="0"/>
              <a:t>音悠扬 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（一）赛马壮曲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</a:t>
            </a:r>
            <a:r>
              <a:rPr lang="en-US" altLang="zh-CN" sz="2000" dirty="0"/>
              <a:t>  10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（二）山河之声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</a:t>
            </a:r>
            <a:r>
              <a:rPr lang="en-US" altLang="zh-CN" sz="2000" dirty="0"/>
              <a:t>  11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（三）小物寄情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</a:t>
            </a:r>
            <a:r>
              <a:rPr lang="en-US" altLang="zh-CN" sz="2000" dirty="0"/>
              <a:t>  14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（四）中华意境</a:t>
            </a:r>
            <a:r>
              <a:rPr lang="en-US" altLang="zh-CN" sz="2000" dirty="0"/>
              <a:t>  </a:t>
            </a:r>
            <a:r>
              <a:rPr lang="zh-CN" altLang="zh-CN" sz="2000" dirty="0"/>
              <a:t>………………………………………</a:t>
            </a:r>
            <a:r>
              <a:rPr lang="en-US" altLang="zh-CN" sz="2000" dirty="0"/>
              <a:t>  15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六</a:t>
            </a:r>
            <a:r>
              <a:rPr lang="zh-CN" altLang="zh-CN" sz="2000" dirty="0" smtClean="0"/>
              <a:t>、</a:t>
            </a:r>
            <a:r>
              <a:rPr lang="zh-CN" altLang="en-US" sz="2000" dirty="0"/>
              <a:t>二</a:t>
            </a:r>
            <a:r>
              <a:rPr lang="zh-CN" altLang="en-US" sz="2000" dirty="0" smtClean="0"/>
              <a:t>胡之南 </a:t>
            </a:r>
            <a:r>
              <a:rPr lang="en-US" altLang="zh-CN" sz="2000" dirty="0" smtClean="0"/>
              <a:t>…………</a:t>
            </a:r>
            <a:r>
              <a:rPr lang="zh-CN" altLang="zh-CN" sz="2000" dirty="0" smtClean="0"/>
              <a:t>…………………………………</a:t>
            </a:r>
            <a:r>
              <a:rPr lang="en-US" altLang="zh-CN" sz="2000" dirty="0" smtClean="0"/>
              <a:t>  </a:t>
            </a:r>
            <a:r>
              <a:rPr lang="en-US" altLang="zh-CN" sz="2000" dirty="0"/>
              <a:t>16</a:t>
            </a:r>
            <a:endParaRPr lang="zh-CN" altLang="zh-CN" sz="2000" dirty="0"/>
          </a:p>
          <a:p>
            <a:endParaRPr lang="zh-CN" alt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图片 35" descr="QQ截图201910131650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271" y="2382205"/>
            <a:ext cx="4824536" cy="2604455"/>
          </a:xfrm>
          <a:prstGeom prst="rect">
            <a:avLst/>
          </a:prstGeom>
          <a:noFill/>
        </p:spPr>
      </p:pic>
      <p:pic>
        <p:nvPicPr>
          <p:cNvPr id="20481" name="图片 230" descr="图层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0626" y="6295355"/>
            <a:ext cx="1190625" cy="1571625"/>
          </a:xfrm>
          <a:prstGeom prst="rect">
            <a:avLst/>
          </a:prstGeom>
          <a:noFill/>
        </p:spPr>
      </p:pic>
      <p:pic>
        <p:nvPicPr>
          <p:cNvPr id="20486" name="图片 231" descr="图层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2794" y="6296942"/>
            <a:ext cx="1173162" cy="1570038"/>
          </a:xfrm>
          <a:prstGeom prst="rect">
            <a:avLst/>
          </a:prstGeom>
          <a:noFill/>
        </p:spPr>
      </p:pic>
      <p:pic>
        <p:nvPicPr>
          <p:cNvPr id="20485" name="图片 232" descr="图层 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14962" y="6279480"/>
            <a:ext cx="1181100" cy="1587500"/>
          </a:xfrm>
          <a:prstGeom prst="rect">
            <a:avLst/>
          </a:prstGeom>
          <a:noFill/>
        </p:spPr>
      </p:pic>
      <p:pic>
        <p:nvPicPr>
          <p:cNvPr id="20483" name="图片 233" descr="图层 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847" y="2967112"/>
            <a:ext cx="1227138" cy="1587500"/>
          </a:xfrm>
          <a:prstGeom prst="rect">
            <a:avLst/>
          </a:prstGeom>
          <a:noFill/>
        </p:spPr>
      </p:pic>
      <p:pic>
        <p:nvPicPr>
          <p:cNvPr id="20482" name="图片 252" descr="图层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86770" y="8175947"/>
            <a:ext cx="1833562" cy="1419225"/>
          </a:xfrm>
          <a:prstGeom prst="rect">
            <a:avLst/>
          </a:prstGeom>
          <a:noFill/>
        </p:spPr>
      </p:pic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324247" y="496903"/>
            <a:ext cx="5976664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五、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胡音悠扬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800" b="1" dirty="0"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接下来，我们将分为五块来介绍二胡的几首著名曲目。</a:t>
            </a:r>
            <a:endParaRPr lang="en-US" altLang="zh-CN" sz="1400" dirty="0">
              <a:latin typeface="+mn-ea"/>
              <a:cs typeface="Times New Roman" pitchFamily="18" charset="0"/>
            </a:endParaRPr>
          </a:p>
          <a:p>
            <a:pPr marL="0" marR="0" lvl="0" indent="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 smtClean="0">
                <a:latin typeface="+mn-ea"/>
                <a:cs typeface="Times New Roman" pitchFamily="18" charset="0"/>
              </a:rPr>
              <a:t>（一）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赛马壮曲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——《</a:t>
            </a:r>
            <a:r>
              <a:rPr kumimoji="0" 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赛马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》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赛马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是二胡曲目中少数激昂热情的曲子。</a:t>
            </a: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540271" y="5698029"/>
            <a:ext cx="66479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它用特殊的技法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现出万马嘶鸣，主要表现了万马奔腾的壮阔及赛马时的激情澎湃。</a:t>
            </a: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0" y="13716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0" y="18288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0492" name="Picture 12" descr="C:\Users\HUAWEI\Desktop\邮票\图层 2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60351" y="8130480"/>
            <a:ext cx="1122363" cy="1536700"/>
          </a:xfrm>
          <a:prstGeom prst="rect">
            <a:avLst/>
          </a:prstGeom>
          <a:noFill/>
        </p:spPr>
      </p:pic>
      <p:pic>
        <p:nvPicPr>
          <p:cNvPr id="20493" name="Picture 13" descr="C:\Users\HUAWEI\Desktop\邮票\图层 3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91026" y="8111430"/>
            <a:ext cx="1177925" cy="1555750"/>
          </a:xfrm>
          <a:prstGeom prst="rect">
            <a:avLst/>
          </a:prstGeom>
          <a:noFill/>
        </p:spPr>
      </p:pic>
      <p:sp>
        <p:nvSpPr>
          <p:cNvPr id="15" name="WordArt 2"/>
          <p:cNvSpPr>
            <a:spLocks noChangeArrowheads="1" noChangeShapeType="1" noTextEdit="1"/>
          </p:cNvSpPr>
          <p:nvPr/>
        </p:nvSpPr>
        <p:spPr bwMode="auto">
          <a:xfrm>
            <a:off x="2556495" y="5112206"/>
            <a:ext cx="934790" cy="16248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奔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马小型张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图片 234" descr="图层 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0591" y="1674292"/>
            <a:ext cx="3228975" cy="2428875"/>
          </a:xfrm>
          <a:prstGeom prst="rect">
            <a:avLst/>
          </a:prstGeom>
          <a:noFill/>
        </p:spPr>
      </p:pic>
      <p:pic>
        <p:nvPicPr>
          <p:cNvPr id="19459" name="图片 235" descr="图层 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351" y="2682404"/>
            <a:ext cx="1679575" cy="1347788"/>
          </a:xfrm>
          <a:prstGeom prst="rect">
            <a:avLst/>
          </a:prstGeom>
          <a:noFill/>
        </p:spPr>
      </p:pic>
      <p:sp>
        <p:nvSpPr>
          <p:cNvPr id="19461" name="WordArt 5"/>
          <p:cNvSpPr>
            <a:spLocks noChangeArrowheads="1" noChangeShapeType="1" noTextEdit="1"/>
          </p:cNvSpPr>
          <p:nvPr/>
        </p:nvSpPr>
        <p:spPr bwMode="auto">
          <a:xfrm>
            <a:off x="4500711" y="1458268"/>
            <a:ext cx="1071563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长城四季之壮美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9458" name="WordArt 2"/>
          <p:cNvSpPr>
            <a:spLocks noChangeArrowheads="1" noChangeShapeType="1" noTextEdit="1"/>
          </p:cNvSpPr>
          <p:nvPr/>
        </p:nvSpPr>
        <p:spPr bwMode="auto">
          <a:xfrm>
            <a:off x="3348583" y="9739188"/>
            <a:ext cx="949325" cy="1825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长城小版张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19457" name="图片 28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6675" y="5634732"/>
            <a:ext cx="7627938" cy="3908425"/>
          </a:xfrm>
          <a:prstGeom prst="rect">
            <a:avLst/>
          </a:prstGeom>
          <a:noFill/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84287" y="628432"/>
            <a:ext cx="6012879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（二）山河之声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——《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长城随想曲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》《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三门峡畅想曲</a:t>
            </a:r>
            <a:r>
              <a:rPr lang="zh-CN" altLang="zh-CN" sz="1800" b="1" dirty="0">
                <a:latin typeface="Calibri" pitchFamily="34" charset="0"/>
                <a:ea typeface="宋体" pitchFamily="2" charset="-122"/>
                <a:cs typeface="Times New Roman" pitchFamily="18" charset="0"/>
              </a:rPr>
              <a:t>》《草原之夜》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188343" y="1811001"/>
            <a:ext cx="1800200" cy="110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《长城随想曲》</a:t>
            </a: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是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第一部二胡协奏曲</a:t>
            </a: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。</a:t>
            </a: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684287" y="4590906"/>
            <a:ext cx="62646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57188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它以长城为主题，描绘了战士血洒疆场的豪迈悲壮，和守卫祖国河山的荡气回肠，全曲气势恢宏，饱含深情。</a:t>
            </a: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HUAWEI\Desktop\邮集2\QQ截图2019100822292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6295" y="1578983"/>
            <a:ext cx="4256171" cy="2903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C:\Users\HUAWEI\Desktop\邮票\图层 86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271" y="5112674"/>
            <a:ext cx="6480720" cy="412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148783" y="2178348"/>
            <a:ext cx="165618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 smtClean="0">
                <a:latin typeface="+mn-ea"/>
              </a:rPr>
              <a:t>    </a:t>
            </a:r>
            <a:r>
              <a:rPr lang="zh-CN" altLang="zh-CN" sz="1400" b="1" dirty="0" smtClean="0">
                <a:latin typeface="+mn-ea"/>
              </a:rPr>
              <a:t>它</a:t>
            </a:r>
            <a:r>
              <a:rPr lang="zh-CN" altLang="zh-CN" sz="1400" b="1" dirty="0">
                <a:latin typeface="+mn-ea"/>
              </a:rPr>
              <a:t>通过对黄河三门峡的音乐描绘，展现了三门峡水库的雄伟壮阔，以及劳动人民的伟大智慧。</a:t>
            </a:r>
            <a:endParaRPr lang="zh-CN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+mn-ea"/>
              </a:rPr>
              <a:t> </a:t>
            </a:r>
            <a:endParaRPr lang="zh-CN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2319" y="882204"/>
            <a:ext cx="57606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/>
              <a:t>《三门峡畅想曲》是第一首回旋式二胡曲目。</a:t>
            </a:r>
            <a:endParaRPr lang="zh-CN" altLang="zh-CN" sz="1400" dirty="0"/>
          </a:p>
          <a:p>
            <a:endParaRPr lang="zh-CN" altLang="en-US" dirty="0"/>
          </a:p>
        </p:txBody>
      </p:sp>
      <p:sp>
        <p:nvSpPr>
          <p:cNvPr id="18433" name="WordArt 1"/>
          <p:cNvSpPr>
            <a:spLocks noChangeArrowheads="1" noChangeShapeType="1" noTextEdit="1"/>
          </p:cNvSpPr>
          <p:nvPr/>
        </p:nvSpPr>
        <p:spPr bwMode="auto">
          <a:xfrm>
            <a:off x="2397125" y="4640263"/>
            <a:ext cx="766763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黄河小型张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8434" name="WordArt 2"/>
          <p:cNvSpPr>
            <a:spLocks noChangeArrowheads="1" noChangeShapeType="1" noTextEdit="1"/>
          </p:cNvSpPr>
          <p:nvPr/>
        </p:nvSpPr>
        <p:spPr bwMode="auto">
          <a:xfrm>
            <a:off x="2833688" y="9447535"/>
            <a:ext cx="2060575" cy="1476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黄河小版张邮票</a:t>
            </a:r>
            <a:r>
              <a:rPr lang="en-US" altLang="zh-CN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+</a:t>
            </a:r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明信片首日封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HUAWEI\Desktop\邮集2\QQ截图2019101223552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55" y="1674292"/>
            <a:ext cx="453650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HUAWEI\Desktop\邮票\QQ截图20191105000355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767" y="2466380"/>
            <a:ext cx="194421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 descr="C:\Users\HUAWEI\Desktop\邮票\图层 9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418708"/>
            <a:ext cx="7536208" cy="3911624"/>
          </a:xfrm>
          <a:prstGeom prst="rect">
            <a:avLst/>
          </a:prstGeom>
          <a:noFill/>
        </p:spPr>
      </p:pic>
      <p:sp>
        <p:nvSpPr>
          <p:cNvPr id="17412" name="WordArt 4"/>
          <p:cNvSpPr>
            <a:spLocks noChangeArrowheads="1" noChangeShapeType="1" noTextEdit="1"/>
          </p:cNvSpPr>
          <p:nvPr/>
        </p:nvSpPr>
        <p:spPr bwMode="auto">
          <a:xfrm>
            <a:off x="2052439" y="4626620"/>
            <a:ext cx="1440160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锡林郭勒草原小型张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1" name="WordArt 4"/>
          <p:cNvSpPr>
            <a:spLocks noChangeArrowheads="1" noChangeShapeType="1" noTextEdit="1"/>
          </p:cNvSpPr>
          <p:nvPr/>
        </p:nvSpPr>
        <p:spPr bwMode="auto">
          <a:xfrm>
            <a:off x="3204567" y="9595172"/>
            <a:ext cx="757238" cy="1476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草原首日封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972319" y="738188"/>
            <a:ext cx="5570756" cy="69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草原之夜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并非二胡原奏，却由二胡得以发扬。</a:t>
            </a: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它通过慢弓手法，展现了草原风光，其曲悠长而恬静，开阔而舒朗。</a:t>
            </a: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3" name="WordArt 4"/>
          <p:cNvSpPr>
            <a:spLocks noChangeArrowheads="1" noChangeShapeType="1" noTextEdit="1"/>
          </p:cNvSpPr>
          <p:nvPr/>
        </p:nvSpPr>
        <p:spPr bwMode="auto">
          <a:xfrm>
            <a:off x="5292799" y="2178348"/>
            <a:ext cx="1287760" cy="1356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呼伦贝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尔大草原风光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图片 260" descr="图层 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711" y="2538388"/>
            <a:ext cx="1065702" cy="2160240"/>
          </a:xfrm>
          <a:prstGeom prst="rect">
            <a:avLst/>
          </a:prstGeom>
          <a:noFill/>
        </p:spPr>
      </p:pic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684287" y="738188"/>
            <a:ext cx="5250155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（三）小物寄情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——《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红梅随想曲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》《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葡萄熟了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endParaRPr kumimoji="0" lang="zh-CN" alt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红梅随想曲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是文革之后第一首重量级的二胡名曲。</a:t>
            </a: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它借红梅的品德，</a:t>
            </a:r>
            <a:endParaRPr lang="en-US" altLang="zh-CN" sz="1400" b="1" dirty="0" smtClean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歌颂了广大劳动人民的坚强和不屈。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0" name="图片 9" descr="C:\Users\HUAWEI\Desktop\邮票\图层 4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855" y="2538388"/>
            <a:ext cx="1080120" cy="215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C:\Users\HUAWEI\Desktop\邮票\图层 9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2359" y="8299028"/>
            <a:ext cx="244827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1771" y="7362924"/>
            <a:ext cx="101496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5907" y="7362924"/>
            <a:ext cx="101906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C:\Users\HUAWEI\Desktop\邮票\图层 92.pn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759" y="5202684"/>
            <a:ext cx="1504950" cy="149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 descr="C:\Users\HUAWEI\Desktop\邮票\图层 9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9509" y="2466380"/>
            <a:ext cx="3933557" cy="5688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图片 288" descr="图层 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311" y="2610396"/>
            <a:ext cx="3429001" cy="2566987"/>
          </a:xfrm>
          <a:prstGeom prst="rect">
            <a:avLst/>
          </a:prstGeom>
          <a:noFill/>
        </p:spPr>
      </p:pic>
      <p:pic>
        <p:nvPicPr>
          <p:cNvPr id="15369" name="图片 289" descr="图层 4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775" y="2466380"/>
            <a:ext cx="1247775" cy="1211263"/>
          </a:xfrm>
          <a:prstGeom prst="rect">
            <a:avLst/>
          </a:prstGeom>
          <a:noFill/>
        </p:spPr>
      </p:pic>
      <p:pic>
        <p:nvPicPr>
          <p:cNvPr id="15367" name="图片 290" descr="图层 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751" y="4050556"/>
            <a:ext cx="1665288" cy="1266825"/>
          </a:xfrm>
          <a:prstGeom prst="rect">
            <a:avLst/>
          </a:prstGeom>
          <a:noFill/>
        </p:spPr>
      </p:pic>
      <p:pic>
        <p:nvPicPr>
          <p:cNvPr id="15363" name="图片 291" descr="图层 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2319" y="6534621"/>
            <a:ext cx="2971801" cy="1379538"/>
          </a:xfrm>
          <a:prstGeom prst="rect">
            <a:avLst/>
          </a:prstGeom>
          <a:noFill/>
        </p:spPr>
      </p:pic>
      <p:pic>
        <p:nvPicPr>
          <p:cNvPr id="15361" name="图片 292" descr="图层 4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0431" y="8262813"/>
            <a:ext cx="1962150" cy="1476375"/>
          </a:xfrm>
          <a:prstGeom prst="rect">
            <a:avLst/>
          </a:prstGeom>
          <a:noFill/>
        </p:spPr>
      </p:pic>
      <p:pic>
        <p:nvPicPr>
          <p:cNvPr id="15364" name="图片 293" descr="图层 4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743" y="6534621"/>
            <a:ext cx="1595437" cy="3127375"/>
          </a:xfrm>
          <a:prstGeom prst="rect">
            <a:avLst/>
          </a:prstGeom>
          <a:noFill/>
        </p:spPr>
      </p:pic>
      <p:sp>
        <p:nvSpPr>
          <p:cNvPr id="15362" name="WordArt 2"/>
          <p:cNvSpPr>
            <a:spLocks noChangeArrowheads="1" noChangeShapeType="1" noTextEdit="1"/>
          </p:cNvSpPr>
          <p:nvPr/>
        </p:nvSpPr>
        <p:spPr bwMode="auto">
          <a:xfrm>
            <a:off x="2628503" y="8074620"/>
            <a:ext cx="6096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台湾之月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5365" name="WordArt 5"/>
          <p:cNvSpPr>
            <a:spLocks noChangeArrowheads="1" noChangeShapeType="1" noTextEdit="1"/>
          </p:cNvSpPr>
          <p:nvPr/>
        </p:nvSpPr>
        <p:spPr bwMode="auto">
          <a:xfrm>
            <a:off x="5364807" y="6318597"/>
            <a:ext cx="6096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漓江之月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5366" name="WordArt 6"/>
          <p:cNvSpPr>
            <a:spLocks noChangeArrowheads="1" noChangeShapeType="1" noTextEdit="1"/>
          </p:cNvSpPr>
          <p:nvPr/>
        </p:nvSpPr>
        <p:spPr bwMode="auto">
          <a:xfrm>
            <a:off x="2340471" y="6318597"/>
            <a:ext cx="6096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西湖之月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624573" y="1170236"/>
            <a:ext cx="7188506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57188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葡萄熟了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见证着传统中原民乐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——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二胡与新疆维吾尔族音乐的融合。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indent="357188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葡萄熟了，秋天到了，丰收季到了。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indent="357188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轻快明亮的曲风充分展现了丰收时人民的喜悦。</a:t>
            </a:r>
            <a:endParaRPr kumimoji="0" lang="zh-CN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57188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0" y="4572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464283" y="5418708"/>
            <a:ext cx="38924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（四）中华意蕴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——《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二泉印月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endParaRPr kumimoji="0" lang="zh-CN" alt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828303" y="5850756"/>
            <a:ext cx="5904656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二泉映月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作为二胡最广为流传的名曲，蕴含着画面难以表达的中华意蕴之美。</a:t>
            </a: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0" y="18288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WordArt 2"/>
          <p:cNvSpPr>
            <a:spLocks noChangeArrowheads="1" noChangeShapeType="1" noTextEdit="1"/>
          </p:cNvSpPr>
          <p:nvPr/>
        </p:nvSpPr>
        <p:spPr bwMode="auto">
          <a:xfrm>
            <a:off x="5436815" y="3834532"/>
            <a:ext cx="6096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丰收之喜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HUAWEI\Desktop\邮票\图层 5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2519" y="2106340"/>
            <a:ext cx="136815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 descr="C:\Users\HUAWEI\Desktop\邮票\图层 93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311" y="2106340"/>
            <a:ext cx="1432761" cy="171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C:\Users\HUAWEI\Desktop\邮票\图层 9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4327" y="6570836"/>
            <a:ext cx="5478857" cy="345995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828303" y="594172"/>
            <a:ext cx="505827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/>
              <a:t>六、二胡之南</a:t>
            </a:r>
            <a:endParaRPr lang="en-US" altLang="zh-CN" sz="2000" b="1" dirty="0" smtClean="0"/>
          </a:p>
          <a:p>
            <a:endParaRPr lang="en-US" altLang="zh-CN" sz="1400" b="1" dirty="0" smtClean="0"/>
          </a:p>
          <a:p>
            <a:r>
              <a:rPr lang="zh-CN" altLang="en-US" sz="1400" b="1" dirty="0" smtClean="0"/>
              <a:t>二</a:t>
            </a:r>
            <a:r>
              <a:rPr lang="zh-CN" altLang="en-US" sz="1400" b="1" dirty="0"/>
              <a:t>胡亦称南胡</a:t>
            </a:r>
            <a:r>
              <a:rPr lang="en-US" altLang="zh-CN" sz="1400" b="1" dirty="0"/>
              <a:t>,</a:t>
            </a:r>
            <a:r>
              <a:rPr lang="zh-CN" altLang="en-US" sz="1400" b="1" dirty="0"/>
              <a:t>深含乐器的变迁与历史文化的积淀</a:t>
            </a:r>
            <a:r>
              <a:rPr lang="zh-CN" altLang="en-US" sz="1400" b="1" dirty="0" smtClean="0"/>
              <a:t>。</a:t>
            </a:r>
            <a:endParaRPr lang="en-US" altLang="zh-CN" sz="1400" b="1" dirty="0" smtClean="0"/>
          </a:p>
          <a:p>
            <a:endParaRPr lang="zh-CN" altLang="en-US" sz="1400" b="1" dirty="0"/>
          </a:p>
        </p:txBody>
      </p:sp>
      <p:sp>
        <p:nvSpPr>
          <p:cNvPr id="8" name="矩形 7"/>
          <p:cNvSpPr/>
          <p:nvPr/>
        </p:nvSpPr>
        <p:spPr>
          <a:xfrm>
            <a:off x="4248895" y="2250356"/>
            <a:ext cx="2916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/>
              <a:t>         不仅南迁范围广，二</a:t>
            </a:r>
            <a:r>
              <a:rPr lang="zh-CN" altLang="en-US" sz="1400" b="1" dirty="0"/>
              <a:t>胡艺术中的江南音乐风格及其技法表现特点</a:t>
            </a:r>
            <a:r>
              <a:rPr lang="en-US" altLang="zh-CN" sz="1400" b="1" dirty="0"/>
              <a:t>,</a:t>
            </a:r>
            <a:r>
              <a:rPr lang="zh-CN" altLang="en-US" sz="1400" b="1" dirty="0"/>
              <a:t>充分显现了苍凉的胡琴和柔婉厚重的江南文化的结合</a:t>
            </a:r>
            <a:r>
              <a:rPr lang="en-US" altLang="zh-CN" sz="1400" b="1" dirty="0"/>
              <a:t>,</a:t>
            </a:r>
            <a:r>
              <a:rPr lang="zh-CN" altLang="en-US" sz="1400" b="1" dirty="0"/>
              <a:t>从而产生了独特</a:t>
            </a:r>
            <a:r>
              <a:rPr lang="zh-CN" altLang="en-US" sz="1400" b="1" dirty="0" smtClean="0"/>
              <a:t>的</a:t>
            </a:r>
            <a:r>
              <a:rPr lang="en-US" altLang="zh-CN" sz="1400" b="1" dirty="0" smtClean="0"/>
              <a:t>“</a:t>
            </a:r>
            <a:r>
              <a:rPr lang="zh-CN" altLang="en-US" sz="1400" b="1" dirty="0"/>
              <a:t>苏南现象</a:t>
            </a:r>
            <a:r>
              <a:rPr lang="en-US" altLang="zh-CN" sz="1400" b="1" dirty="0" smtClean="0"/>
              <a:t>"</a:t>
            </a:r>
            <a:r>
              <a:rPr lang="zh-CN" altLang="en-US" sz="1400" b="1" dirty="0"/>
              <a:t>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9" name="WordArt 6"/>
          <p:cNvSpPr>
            <a:spLocks noChangeArrowheads="1" noChangeShapeType="1" noTextEdit="1"/>
          </p:cNvSpPr>
          <p:nvPr/>
        </p:nvSpPr>
        <p:spPr bwMode="auto">
          <a:xfrm>
            <a:off x="1116335" y="1890316"/>
            <a:ext cx="1008112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二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胡流传到澳门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0" name="WordArt 6"/>
          <p:cNvSpPr>
            <a:spLocks noChangeArrowheads="1" noChangeShapeType="1" noTextEdit="1"/>
          </p:cNvSpPr>
          <p:nvPr/>
        </p:nvSpPr>
        <p:spPr bwMode="auto">
          <a:xfrm>
            <a:off x="2916535" y="1890316"/>
            <a:ext cx="1008112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二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胡流传到香港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>
            <a:off x="2844527" y="6354812"/>
            <a:ext cx="2088232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二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胡与河南水乡文化融为一体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647" y="4626620"/>
            <a:ext cx="2016224" cy="119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7" descr="C:\Users\HUAWEI\Desktop\邮票\图层 1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4368" y="4554613"/>
            <a:ext cx="1944215" cy="1263398"/>
          </a:xfrm>
          <a:prstGeom prst="rect">
            <a:avLst/>
          </a:prstGeom>
          <a:noFill/>
        </p:spPr>
      </p:pic>
      <p:sp>
        <p:nvSpPr>
          <p:cNvPr id="16" name="WordArt 6"/>
          <p:cNvSpPr>
            <a:spLocks noChangeArrowheads="1" noChangeShapeType="1" noTextEdit="1"/>
          </p:cNvSpPr>
          <p:nvPr/>
        </p:nvSpPr>
        <p:spPr bwMode="auto">
          <a:xfrm>
            <a:off x="2772519" y="4338588"/>
            <a:ext cx="2088232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二胡与温婉的水乡文化融为一体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1" name="图片 1" descr="图层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791" y="4914652"/>
            <a:ext cx="1343025" cy="1574800"/>
          </a:xfrm>
          <a:prstGeom prst="rect">
            <a:avLst/>
          </a:prstGeom>
          <a:noFill/>
        </p:spPr>
      </p:pic>
      <p:pic>
        <p:nvPicPr>
          <p:cNvPr id="28679" name="图片 2" descr="图层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623" y="2466380"/>
            <a:ext cx="1230313" cy="1590675"/>
          </a:xfrm>
          <a:prstGeom prst="rect">
            <a:avLst/>
          </a:prstGeom>
          <a:noFill/>
        </p:spPr>
      </p:pic>
      <p:pic>
        <p:nvPicPr>
          <p:cNvPr id="28674" name="图片 3" descr="图层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4527" y="7362924"/>
            <a:ext cx="1890712" cy="1376362"/>
          </a:xfrm>
          <a:prstGeom prst="rect">
            <a:avLst/>
          </a:prstGeom>
          <a:noFill/>
        </p:spPr>
      </p:pic>
      <p:pic>
        <p:nvPicPr>
          <p:cNvPr id="28676" name="图片 5" descr="图层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4367" y="2466380"/>
            <a:ext cx="1338263" cy="1584325"/>
          </a:xfrm>
          <a:prstGeom prst="rect">
            <a:avLst/>
          </a:prstGeom>
          <a:noFill/>
        </p:spPr>
      </p:pic>
      <p:pic>
        <p:nvPicPr>
          <p:cNvPr id="28677" name="图片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4567" y="4914652"/>
            <a:ext cx="1806201" cy="1368152"/>
          </a:xfrm>
          <a:prstGeom prst="rect">
            <a:avLst/>
          </a:prstGeom>
          <a:noFill/>
        </p:spPr>
      </p:pic>
      <p:pic>
        <p:nvPicPr>
          <p:cNvPr id="28673" name="图片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6335" y="7362924"/>
            <a:ext cx="1453786" cy="1872208"/>
          </a:xfrm>
          <a:prstGeom prst="rect">
            <a:avLst/>
          </a:prstGeom>
          <a:noFill/>
        </p:spPr>
      </p:pic>
      <p:pic>
        <p:nvPicPr>
          <p:cNvPr id="28680" name="图片 12" descr="图层 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775" y="2466380"/>
            <a:ext cx="1556082" cy="1584176"/>
          </a:xfrm>
          <a:prstGeom prst="rect">
            <a:avLst/>
          </a:prstGeom>
          <a:noFill/>
        </p:spPr>
      </p:pic>
      <p:pic>
        <p:nvPicPr>
          <p:cNvPr id="28675" name="图片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60751" y="7362924"/>
            <a:ext cx="1803820" cy="1368152"/>
          </a:xfrm>
          <a:prstGeom prst="rect">
            <a:avLst/>
          </a:prstGeom>
          <a:noFill/>
        </p:spPr>
      </p:pic>
      <p:pic>
        <p:nvPicPr>
          <p:cNvPr id="28678" name="图片 112" descr="图层 7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44327" y="4914652"/>
            <a:ext cx="1963407" cy="1368152"/>
          </a:xfrm>
          <a:prstGeom prst="rect">
            <a:avLst/>
          </a:prstGeom>
          <a:noFill/>
        </p:spPr>
      </p:pic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0" y="175335"/>
            <a:ext cx="5955476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一、</a:t>
            </a:r>
            <a:r>
              <a: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中国古乐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zh-CN" sz="1800" b="1" dirty="0">
              <a:latin typeface="+mn-ea"/>
              <a:cs typeface="Times New Roman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9144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介绍之二胡之前，要先介绍一下中国正统民乐的特征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——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itchFamily="18" charset="0"/>
            </a:endParaRPr>
          </a:p>
          <a:p>
            <a:pPr marL="0" marR="0" lvl="0" indent="9144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可以由一个字概括称呼。例如</a:t>
            </a: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宋体" pitchFamily="2" charset="-122"/>
            </a:endParaRPr>
          </a:p>
          <a:p>
            <a:pPr marL="0" marR="0" lvl="0" indent="9144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7651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14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6415" y="210634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black"/>
                </a:solidFill>
              </a:rPr>
              <a:t>笙</a:t>
            </a:r>
          </a:p>
        </p:txBody>
      </p:sp>
      <p:sp>
        <p:nvSpPr>
          <p:cNvPr id="19" name="矩形 18"/>
          <p:cNvSpPr/>
          <p:nvPr/>
        </p:nvSpPr>
        <p:spPr>
          <a:xfrm>
            <a:off x="4860751" y="2034332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prstClr val="black"/>
                </a:solidFill>
              </a:rPr>
              <a:t>阮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80631" y="4482604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prstClr val="black"/>
                </a:solidFill>
              </a:rPr>
              <a:t>“滥竽充数”中的竽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92399" y="448260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>
                <a:solidFill>
                  <a:prstClr val="black"/>
                </a:solidFill>
              </a:rPr>
              <a:t>笛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16535" y="6858868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dirty="0" smtClean="0">
                <a:solidFill>
                  <a:prstClr val="black"/>
                </a:solidFill>
              </a:rPr>
              <a:t>“高山流水”中的琴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263" y="1602284"/>
            <a:ext cx="4447807" cy="768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99" y="1602284"/>
            <a:ext cx="1360571" cy="180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 descr="C:\Users\HUAWEI\Desktop\邮票\图层 59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783" y="3762524"/>
            <a:ext cx="201622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HUAWEI\Desktop\邮票\图层 62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783" y="5799182"/>
            <a:ext cx="2026318" cy="141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Users\HUAWEI\Desktop\邮票\图层 64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783" y="7727537"/>
            <a:ext cx="2066423" cy="1363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49" name="WordArt 1"/>
          <p:cNvSpPr>
            <a:spLocks noChangeArrowheads="1" noChangeShapeType="1" noTextEdit="1"/>
          </p:cNvSpPr>
          <p:nvPr/>
        </p:nvSpPr>
        <p:spPr bwMode="auto">
          <a:xfrm>
            <a:off x="5868863" y="1314253"/>
            <a:ext cx="216024" cy="21602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镈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7650" name="WordArt 2"/>
          <p:cNvSpPr>
            <a:spLocks noChangeArrowheads="1" noChangeShapeType="1" noTextEdit="1"/>
          </p:cNvSpPr>
          <p:nvPr/>
        </p:nvSpPr>
        <p:spPr bwMode="auto">
          <a:xfrm>
            <a:off x="5652839" y="3513014"/>
            <a:ext cx="1080120" cy="17750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与琴齐名的瑟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7651" name="WordArt 3"/>
          <p:cNvSpPr>
            <a:spLocks noChangeArrowheads="1" noChangeShapeType="1" noTextEdit="1"/>
          </p:cNvSpPr>
          <p:nvPr/>
        </p:nvSpPr>
        <p:spPr bwMode="auto">
          <a:xfrm>
            <a:off x="6084887" y="5490716"/>
            <a:ext cx="216024" cy="21602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萧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7652" name="WordArt 4"/>
          <p:cNvSpPr>
            <a:spLocks noChangeArrowheads="1" noChangeShapeType="1" noTextEdit="1"/>
          </p:cNvSpPr>
          <p:nvPr/>
        </p:nvSpPr>
        <p:spPr bwMode="auto">
          <a:xfrm>
            <a:off x="5796855" y="7469188"/>
            <a:ext cx="720402" cy="18176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古老的罄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1" name="WordArt 1"/>
          <p:cNvSpPr>
            <a:spLocks noChangeArrowheads="1" noChangeShapeType="1" noTextEdit="1"/>
          </p:cNvSpPr>
          <p:nvPr/>
        </p:nvSpPr>
        <p:spPr bwMode="auto">
          <a:xfrm>
            <a:off x="2628503" y="1314252"/>
            <a:ext cx="216024" cy="21602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钟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2" name="WordArt 1"/>
          <p:cNvSpPr>
            <a:spLocks noChangeArrowheads="1" noChangeShapeType="1" noTextEdit="1"/>
          </p:cNvSpPr>
          <p:nvPr/>
        </p:nvSpPr>
        <p:spPr bwMode="auto">
          <a:xfrm>
            <a:off x="828303" y="666180"/>
            <a:ext cx="648072" cy="2880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还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有：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7" name="图片 41" descr="timg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831" y="2373238"/>
            <a:ext cx="1438275" cy="1882775"/>
          </a:xfrm>
          <a:prstGeom prst="rect">
            <a:avLst/>
          </a:prstGeom>
          <a:noFill/>
        </p:spPr>
      </p:pic>
      <p:sp>
        <p:nvSpPr>
          <p:cNvPr id="26638" name="WordArt 14"/>
          <p:cNvSpPr>
            <a:spLocks noChangeArrowheads="1" noChangeShapeType="1" noTextEdit="1"/>
          </p:cNvSpPr>
          <p:nvPr/>
        </p:nvSpPr>
        <p:spPr bwMode="auto">
          <a:xfrm>
            <a:off x="1383952" y="2157810"/>
            <a:ext cx="307975" cy="153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箜篌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6636" name="图片 47" descr="图层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015" y="2879650"/>
            <a:ext cx="1938337" cy="1376363"/>
          </a:xfrm>
          <a:prstGeom prst="rect">
            <a:avLst/>
          </a:prstGeom>
          <a:noFill/>
        </p:spPr>
      </p:pic>
      <p:sp>
        <p:nvSpPr>
          <p:cNvPr id="26639" name="WordArt 15"/>
          <p:cNvSpPr>
            <a:spLocks noChangeArrowheads="1" noChangeShapeType="1" noTextEdit="1"/>
          </p:cNvSpPr>
          <p:nvPr/>
        </p:nvSpPr>
        <p:spPr bwMode="auto">
          <a:xfrm>
            <a:off x="3250951" y="2663453"/>
            <a:ext cx="4572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竖箜篌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6635" name="图片 50" descr="图层 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247" y="2879650"/>
            <a:ext cx="1944688" cy="1376363"/>
          </a:xfrm>
          <a:prstGeom prst="rect">
            <a:avLst/>
          </a:prstGeom>
          <a:noFill/>
        </p:spPr>
      </p:pic>
      <p:sp>
        <p:nvSpPr>
          <p:cNvPr id="26640" name="WordArt 16"/>
          <p:cNvSpPr>
            <a:spLocks noChangeArrowheads="1" noChangeShapeType="1" noTextEdit="1"/>
          </p:cNvSpPr>
          <p:nvPr/>
        </p:nvSpPr>
        <p:spPr bwMode="auto">
          <a:xfrm>
            <a:off x="5292327" y="2661865"/>
            <a:ext cx="461962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卧箜篌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6626" name="图片 54" descr="图层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311" y="7650956"/>
            <a:ext cx="1525017" cy="1797883"/>
          </a:xfrm>
          <a:prstGeom prst="rect">
            <a:avLst/>
          </a:prstGeom>
          <a:noFill/>
        </p:spPr>
      </p:pic>
      <p:sp>
        <p:nvSpPr>
          <p:cNvPr id="26628" name="WordArt 4"/>
          <p:cNvSpPr>
            <a:spLocks noChangeArrowheads="1" noChangeShapeType="1" noTextEdit="1"/>
          </p:cNvSpPr>
          <p:nvPr/>
        </p:nvSpPr>
        <p:spPr bwMode="auto">
          <a:xfrm>
            <a:off x="3780631" y="7362924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琵琶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6632" name="图片 59" descr="图层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6023" y="4947493"/>
            <a:ext cx="1558925" cy="1828800"/>
          </a:xfrm>
          <a:prstGeom prst="rect">
            <a:avLst/>
          </a:prstGeom>
          <a:noFill/>
        </p:spPr>
      </p:pic>
      <p:pic>
        <p:nvPicPr>
          <p:cNvPr id="26634" name="图片 60" descr="QQ截图2019110415015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831" y="4904085"/>
            <a:ext cx="1444056" cy="1872208"/>
          </a:xfrm>
          <a:prstGeom prst="rect">
            <a:avLst/>
          </a:prstGeom>
          <a:noFill/>
        </p:spPr>
      </p:pic>
      <p:pic>
        <p:nvPicPr>
          <p:cNvPr id="26625" name="图片 61" descr="图层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4487" y="7640389"/>
            <a:ext cx="1403350" cy="1828800"/>
          </a:xfrm>
          <a:prstGeom prst="rect">
            <a:avLst/>
          </a:prstGeom>
          <a:noFill/>
        </p:spPr>
      </p:pic>
      <p:pic>
        <p:nvPicPr>
          <p:cNvPr id="26627" name="图片 62" descr="图层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24647" y="7640389"/>
            <a:ext cx="1338262" cy="1819275"/>
          </a:xfrm>
          <a:prstGeom prst="rect">
            <a:avLst/>
          </a:prstGeom>
          <a:noFill/>
        </p:spPr>
      </p:pic>
      <p:sp>
        <p:nvSpPr>
          <p:cNvPr id="26629" name="WordArt 5"/>
          <p:cNvSpPr>
            <a:spLocks noChangeArrowheads="1" noChangeShapeType="1" noTextEdit="1"/>
          </p:cNvSpPr>
          <p:nvPr/>
        </p:nvSpPr>
        <p:spPr bwMode="auto">
          <a:xfrm>
            <a:off x="1331887" y="4678089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三弦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6630" name="WordArt 6"/>
          <p:cNvSpPr>
            <a:spLocks noChangeArrowheads="1" noChangeShapeType="1" noTextEdit="1"/>
          </p:cNvSpPr>
          <p:nvPr/>
        </p:nvSpPr>
        <p:spPr bwMode="auto">
          <a:xfrm>
            <a:off x="3132087" y="4750097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唢呐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6633" name="图片 68" descr="图层 7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56223" y="4967436"/>
            <a:ext cx="2144713" cy="1520825"/>
          </a:xfrm>
          <a:prstGeom prst="rect">
            <a:avLst/>
          </a:prstGeom>
          <a:noFill/>
        </p:spPr>
      </p:pic>
      <p:sp>
        <p:nvSpPr>
          <p:cNvPr id="26631" name="WordArt 7"/>
          <p:cNvSpPr>
            <a:spLocks noChangeArrowheads="1" noChangeShapeType="1" noTextEdit="1"/>
          </p:cNvSpPr>
          <p:nvPr/>
        </p:nvSpPr>
        <p:spPr bwMode="auto">
          <a:xfrm>
            <a:off x="5220319" y="4750097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扬琴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0" y="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4327" y="1098228"/>
            <a:ext cx="59046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/>
              <a:t>然而，二胡一类的乐器显然并不能用一个字简称，因此，二胡及</a:t>
            </a:r>
            <a:endParaRPr lang="zh-CN" altLang="zh-CN" sz="1400" dirty="0"/>
          </a:p>
          <a:p>
            <a:endParaRPr lang="en-US" altLang="zh-CN" dirty="0" smtClean="0"/>
          </a:p>
        </p:txBody>
      </p:sp>
      <p:pic>
        <p:nvPicPr>
          <p:cNvPr id="26648" name="Picture 24" descr="C:\Users\HUAWEI\Desktop\邮票\图层 9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92799" y="7650956"/>
            <a:ext cx="1368152" cy="17919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WordArt 3"/>
          <p:cNvSpPr>
            <a:spLocks noChangeArrowheads="1" noChangeShapeType="1" noTextEdit="1"/>
          </p:cNvSpPr>
          <p:nvPr/>
        </p:nvSpPr>
        <p:spPr bwMode="auto">
          <a:xfrm>
            <a:off x="1764407" y="2034332"/>
            <a:ext cx="606425" cy="153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踏遍黄沙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5607" name="WordArt 7"/>
          <p:cNvSpPr>
            <a:spLocks noChangeArrowheads="1" noChangeShapeType="1" noTextEdit="1"/>
          </p:cNvSpPr>
          <p:nvPr/>
        </p:nvSpPr>
        <p:spPr bwMode="auto">
          <a:xfrm>
            <a:off x="2002135" y="4050556"/>
            <a:ext cx="914400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伴着驼铃声声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5604" name="图片 77" descr="图层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343" y="2250356"/>
            <a:ext cx="1809750" cy="1249362"/>
          </a:xfrm>
          <a:prstGeom prst="rect">
            <a:avLst/>
          </a:prstGeom>
          <a:noFill/>
        </p:spPr>
      </p:pic>
      <p:pic>
        <p:nvPicPr>
          <p:cNvPr id="25605" name="图片 78" descr="图层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6655" y="2250356"/>
            <a:ext cx="1809750" cy="1249363"/>
          </a:xfrm>
          <a:prstGeom prst="rect">
            <a:avLst/>
          </a:prstGeom>
          <a:noFill/>
        </p:spPr>
      </p:pic>
      <p:pic>
        <p:nvPicPr>
          <p:cNvPr id="25606" name="图片 79" descr="图层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303" y="4266580"/>
            <a:ext cx="1646238" cy="1249363"/>
          </a:xfrm>
          <a:prstGeom prst="rect">
            <a:avLst/>
          </a:prstGeom>
          <a:noFill/>
        </p:spPr>
      </p:pic>
      <p:pic>
        <p:nvPicPr>
          <p:cNvPr id="25602" name="图片 8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2679" y="4266580"/>
            <a:ext cx="2232248" cy="1348534"/>
          </a:xfrm>
          <a:prstGeom prst="rect">
            <a:avLst/>
          </a:prstGeom>
          <a:noFill/>
        </p:spPr>
      </p:pic>
      <p:sp>
        <p:nvSpPr>
          <p:cNvPr id="25608" name="WordArt 8"/>
          <p:cNvSpPr>
            <a:spLocks noChangeArrowheads="1" noChangeShapeType="1" noTextEdit="1"/>
          </p:cNvSpPr>
          <p:nvPr/>
        </p:nvSpPr>
        <p:spPr bwMode="auto">
          <a:xfrm>
            <a:off x="4860751" y="4050556"/>
            <a:ext cx="792088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从西北疆域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5601" name="图片 8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2319" y="6066780"/>
            <a:ext cx="5738813" cy="4110038"/>
          </a:xfrm>
          <a:prstGeom prst="rect">
            <a:avLst/>
          </a:prstGeom>
          <a:noFill/>
        </p:spPr>
      </p:pic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0" y="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4572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5613" name="WordArt 13"/>
          <p:cNvSpPr>
            <a:spLocks noChangeArrowheads="1" noChangeShapeType="1" noTextEdit="1"/>
          </p:cNvSpPr>
          <p:nvPr/>
        </p:nvSpPr>
        <p:spPr bwMode="auto">
          <a:xfrm>
            <a:off x="4500711" y="2034332"/>
            <a:ext cx="914400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跨过茫茫草原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4327" y="810196"/>
            <a:ext cx="60486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         </a:t>
            </a:r>
            <a:r>
              <a:rPr lang="zh-CN" altLang="zh-CN" sz="1600" b="1" dirty="0" smtClean="0"/>
              <a:t>这</a:t>
            </a:r>
            <a:r>
              <a:rPr lang="zh-CN" altLang="zh-CN" sz="1600" b="1" dirty="0"/>
              <a:t>些没有简称、只能用双字来称呼的乐器，都是经由西域、北疆、南海、东瀛的通商和文化交流流传进来的。</a:t>
            </a:r>
            <a:endParaRPr lang="zh-CN" altLang="zh-CN" sz="1600" dirty="0"/>
          </a:p>
          <a:p>
            <a:r>
              <a:rPr lang="en-US" altLang="zh-CN" sz="1600" b="1" dirty="0" smtClean="0"/>
              <a:t>         </a:t>
            </a:r>
            <a:r>
              <a:rPr lang="zh-CN" altLang="zh-CN" sz="1600" b="1" dirty="0" smtClean="0"/>
              <a:t>其</a:t>
            </a:r>
            <a:r>
              <a:rPr lang="zh-CN" altLang="zh-CN" sz="1600" b="1" dirty="0"/>
              <a:t>中二胡来自西北的疆域，正是</a:t>
            </a:r>
            <a:endParaRPr lang="zh-CN" altLang="zh-CN" sz="1600" dirty="0"/>
          </a:p>
          <a:p>
            <a:endParaRPr lang="zh-CN" altLang="en-US" dirty="0"/>
          </a:p>
        </p:txBody>
      </p:sp>
      <p:sp>
        <p:nvSpPr>
          <p:cNvPr id="16" name="WordArt 8"/>
          <p:cNvSpPr>
            <a:spLocks noChangeArrowheads="1" noChangeShapeType="1" noTextEdit="1"/>
          </p:cNvSpPr>
          <p:nvPr/>
        </p:nvSpPr>
        <p:spPr bwMode="auto">
          <a:xfrm>
            <a:off x="3132559" y="5850756"/>
            <a:ext cx="1647800" cy="1356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从通过丝绸之路来到中原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0457" y="4266580"/>
            <a:ext cx="1640214" cy="127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1" name="图片 93" descr="QQ截图201911041506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303" y="1688183"/>
            <a:ext cx="1079242" cy="1773907"/>
          </a:xfrm>
          <a:prstGeom prst="rect">
            <a:avLst/>
          </a:prstGeom>
          <a:noFill/>
        </p:spPr>
      </p:pic>
      <p:sp>
        <p:nvSpPr>
          <p:cNvPr id="24583" name="WordArt 7"/>
          <p:cNvSpPr>
            <a:spLocks noChangeArrowheads="1" noChangeShapeType="1" noTextEdit="1"/>
          </p:cNvSpPr>
          <p:nvPr/>
        </p:nvSpPr>
        <p:spPr bwMode="auto">
          <a:xfrm>
            <a:off x="1044327" y="1445866"/>
            <a:ext cx="60642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蒙古四胡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90" name="图片 97" descr="QQ截图201911041507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1006" y="5850756"/>
            <a:ext cx="8034469" cy="4241253"/>
          </a:xfrm>
          <a:prstGeom prst="rect">
            <a:avLst/>
          </a:prstGeom>
          <a:noFill/>
        </p:spPr>
      </p:pic>
      <p:pic>
        <p:nvPicPr>
          <p:cNvPr id="24588" name="图片 98" descr="图层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6454" y="1890316"/>
            <a:ext cx="1194119" cy="1550839"/>
          </a:xfrm>
          <a:prstGeom prst="rect">
            <a:avLst/>
          </a:prstGeom>
          <a:noFill/>
        </p:spPr>
      </p:pic>
      <p:sp>
        <p:nvSpPr>
          <p:cNvPr id="24584" name="WordArt 8"/>
          <p:cNvSpPr>
            <a:spLocks noChangeArrowheads="1" noChangeShapeType="1" noTextEdit="1"/>
          </p:cNvSpPr>
          <p:nvPr/>
        </p:nvSpPr>
        <p:spPr bwMode="auto">
          <a:xfrm>
            <a:off x="2556495" y="1674292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二胡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89" name="图片 101" descr="图层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8623" y="1885593"/>
            <a:ext cx="1150566" cy="1576497"/>
          </a:xfrm>
          <a:prstGeom prst="rect">
            <a:avLst/>
          </a:prstGeom>
          <a:noFill/>
        </p:spPr>
      </p:pic>
      <p:sp>
        <p:nvSpPr>
          <p:cNvPr id="24585" name="WordArt 9"/>
          <p:cNvSpPr>
            <a:spLocks noChangeArrowheads="1" noChangeShapeType="1" noTextEdit="1"/>
          </p:cNvSpPr>
          <p:nvPr/>
        </p:nvSpPr>
        <p:spPr bwMode="auto">
          <a:xfrm>
            <a:off x="4140671" y="1661890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革胡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87" name="图片 104" descr="图层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64807" y="1890316"/>
            <a:ext cx="1123210" cy="1534964"/>
          </a:xfrm>
          <a:prstGeom prst="rect">
            <a:avLst/>
          </a:prstGeom>
          <a:noFill/>
        </p:spPr>
      </p:pic>
      <p:sp>
        <p:nvSpPr>
          <p:cNvPr id="24586" name="WordArt 10"/>
          <p:cNvSpPr>
            <a:spLocks noChangeArrowheads="1" noChangeShapeType="1" noTextEdit="1"/>
          </p:cNvSpPr>
          <p:nvPr/>
        </p:nvSpPr>
        <p:spPr bwMode="auto">
          <a:xfrm>
            <a:off x="5796855" y="1674292"/>
            <a:ext cx="307975" cy="1539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板胡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77" name="图片 10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311" y="4110162"/>
            <a:ext cx="1080120" cy="1438632"/>
          </a:xfrm>
          <a:prstGeom prst="rect">
            <a:avLst/>
          </a:prstGeom>
          <a:noFill/>
        </p:spPr>
      </p:pic>
      <p:sp>
        <p:nvSpPr>
          <p:cNvPr id="24581" name="WordArt 5"/>
          <p:cNvSpPr>
            <a:spLocks noChangeArrowheads="1" noChangeShapeType="1" noTextEdit="1"/>
          </p:cNvSpPr>
          <p:nvPr/>
        </p:nvSpPr>
        <p:spPr bwMode="auto">
          <a:xfrm>
            <a:off x="3276575" y="10099228"/>
            <a:ext cx="1219200" cy="157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二胡明信片首日封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4582" name="WordArt 6"/>
          <p:cNvSpPr>
            <a:spLocks noChangeArrowheads="1" noChangeShapeType="1" noTextEdit="1"/>
          </p:cNvSpPr>
          <p:nvPr/>
        </p:nvSpPr>
        <p:spPr bwMode="auto">
          <a:xfrm>
            <a:off x="1044327" y="3894138"/>
            <a:ext cx="755650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新疆萨他尔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80" name="图片 123" descr="图层 7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37152" y="3978548"/>
            <a:ext cx="1155647" cy="1800200"/>
          </a:xfrm>
          <a:prstGeom prst="rect">
            <a:avLst/>
          </a:prstGeom>
          <a:noFill/>
        </p:spPr>
      </p:pic>
      <p:sp>
        <p:nvSpPr>
          <p:cNvPr id="24578" name="WordArt 2"/>
          <p:cNvSpPr>
            <a:spLocks noChangeArrowheads="1" noChangeShapeType="1" noTextEdit="1"/>
          </p:cNvSpPr>
          <p:nvPr/>
        </p:nvSpPr>
        <p:spPr bwMode="auto">
          <a:xfrm>
            <a:off x="4212679" y="3758902"/>
            <a:ext cx="914400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内蒙古马头琴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4579" name="图片 167" descr="图层 7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00511" y="3978548"/>
            <a:ext cx="1293832" cy="1552022"/>
          </a:xfrm>
          <a:prstGeom prst="rect">
            <a:avLst/>
          </a:prstGeom>
          <a:noFill/>
        </p:spPr>
      </p:pic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0" y="4572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78148"/>
            <a:ext cx="727280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400" b="1" dirty="0" smtClean="0"/>
              <a:t>二、</a:t>
            </a:r>
            <a:r>
              <a:rPr lang="zh-CN" altLang="zh-CN" sz="2400" b="1" dirty="0" smtClean="0"/>
              <a:t>胡</a:t>
            </a:r>
            <a:r>
              <a:rPr lang="zh-CN" altLang="zh-CN" sz="2400" b="1" dirty="0"/>
              <a:t>琴家</a:t>
            </a:r>
            <a:r>
              <a:rPr lang="zh-CN" altLang="zh-CN" sz="2400" b="1" dirty="0" smtClean="0"/>
              <a:t>族</a:t>
            </a:r>
            <a:endParaRPr lang="zh-CN" altLang="zh-CN" sz="2400" b="1" dirty="0"/>
          </a:p>
          <a:p>
            <a:r>
              <a:rPr lang="en-US" altLang="zh-CN" sz="1600" b="1" dirty="0"/>
              <a:t>  </a:t>
            </a:r>
            <a:r>
              <a:rPr lang="en-US" altLang="zh-CN" sz="1600" b="1" dirty="0" smtClean="0"/>
              <a:t>                   </a:t>
            </a:r>
            <a:r>
              <a:rPr lang="zh-CN" altLang="zh-CN" sz="1600" b="1" dirty="0" smtClean="0"/>
              <a:t>二</a:t>
            </a:r>
            <a:r>
              <a:rPr lang="zh-CN" altLang="zh-CN" sz="1600" b="1" dirty="0"/>
              <a:t>胡发展千年，历史悠久，发展出了一个庞大的胡琴、弦琴家族。</a:t>
            </a:r>
            <a:endParaRPr lang="zh-CN" altLang="zh-CN" sz="1600" dirty="0"/>
          </a:p>
          <a:p>
            <a:endParaRPr lang="zh-CN" altLang="en-US" dirty="0"/>
          </a:p>
        </p:txBody>
      </p:sp>
      <p:pic>
        <p:nvPicPr>
          <p:cNvPr id="24597" name="Picture 21" descr="C:\Users\HUAWEI\Desktop\邮票\图层 9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4807" y="3978548"/>
            <a:ext cx="1227965" cy="18192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87" y="7434931"/>
            <a:ext cx="2016224" cy="126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4" name="图片 127" descr="QQ截图201911041911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303" y="2322364"/>
            <a:ext cx="1404367" cy="2390684"/>
          </a:xfrm>
          <a:prstGeom prst="rect">
            <a:avLst/>
          </a:prstGeom>
          <a:noFill/>
        </p:spPr>
      </p:pic>
      <p:sp>
        <p:nvSpPr>
          <p:cNvPr id="23566" name="WordArt 14"/>
          <p:cNvSpPr>
            <a:spLocks noChangeArrowheads="1" noChangeShapeType="1" noTextEdit="1"/>
          </p:cNvSpPr>
          <p:nvPr/>
        </p:nvSpPr>
        <p:spPr bwMode="auto">
          <a:xfrm>
            <a:off x="900311" y="2106340"/>
            <a:ext cx="1219200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保加利亚加杜尔卡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65" name="图片 131" descr="QQ截图2019110419084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8463" y="2322364"/>
            <a:ext cx="1443095" cy="1800200"/>
          </a:xfrm>
          <a:prstGeom prst="rect">
            <a:avLst/>
          </a:prstGeom>
          <a:noFill/>
        </p:spPr>
      </p:pic>
      <p:sp>
        <p:nvSpPr>
          <p:cNvPr id="23567" name="WordArt 15"/>
          <p:cNvSpPr>
            <a:spLocks noChangeArrowheads="1" noChangeShapeType="1" noTextEdit="1"/>
          </p:cNvSpPr>
          <p:nvPr/>
        </p:nvSpPr>
        <p:spPr bwMode="auto">
          <a:xfrm>
            <a:off x="2700511" y="2106340"/>
            <a:ext cx="609600" cy="157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波兰提琴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68" name="图片 134" descr="图层 7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80631" y="2322364"/>
            <a:ext cx="1409047" cy="2448272"/>
          </a:xfrm>
          <a:prstGeom prst="rect">
            <a:avLst/>
          </a:prstGeom>
          <a:noFill/>
        </p:spPr>
      </p:pic>
      <p:sp>
        <p:nvSpPr>
          <p:cNvPr id="23569" name="WordArt 17"/>
          <p:cNvSpPr>
            <a:spLocks noChangeArrowheads="1" noChangeShapeType="1" noTextEdit="1"/>
          </p:cNvSpPr>
          <p:nvPr/>
        </p:nvSpPr>
        <p:spPr bwMode="auto">
          <a:xfrm>
            <a:off x="3924647" y="2106340"/>
            <a:ext cx="1071563" cy="1571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马其顿加杜尔卡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60" name="图片 1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8343" y="5393789"/>
            <a:ext cx="2520280" cy="1170028"/>
          </a:xfrm>
          <a:prstGeom prst="rect">
            <a:avLst/>
          </a:prstGeom>
          <a:noFill/>
        </p:spPr>
      </p:pic>
      <p:sp>
        <p:nvSpPr>
          <p:cNvPr id="23562" name="WordArt 10"/>
          <p:cNvSpPr>
            <a:spLocks noChangeArrowheads="1" noChangeShapeType="1" noTextEdit="1"/>
          </p:cNvSpPr>
          <p:nvPr/>
        </p:nvSpPr>
        <p:spPr bwMode="auto">
          <a:xfrm>
            <a:off x="1980431" y="5177765"/>
            <a:ext cx="914400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白俄罗斯提琴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61" name="图片 14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6816" y="7434931"/>
            <a:ext cx="1224136" cy="1668124"/>
          </a:xfrm>
          <a:prstGeom prst="rect">
            <a:avLst/>
          </a:prstGeom>
          <a:noFill/>
        </p:spPr>
      </p:pic>
      <p:sp>
        <p:nvSpPr>
          <p:cNvPr id="23563" name="WordArt 11"/>
          <p:cNvSpPr>
            <a:spLocks noChangeArrowheads="1" noChangeShapeType="1" noTextEdit="1"/>
          </p:cNvSpPr>
          <p:nvPr/>
        </p:nvSpPr>
        <p:spPr bwMode="auto">
          <a:xfrm>
            <a:off x="2988543" y="7218907"/>
            <a:ext cx="914400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冰岛朗斯比尔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56" name="图片 14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4687" y="5393789"/>
            <a:ext cx="1872208" cy="1249055"/>
          </a:xfrm>
          <a:prstGeom prst="rect">
            <a:avLst/>
          </a:prstGeom>
          <a:noFill/>
        </p:spPr>
      </p:pic>
      <p:sp>
        <p:nvSpPr>
          <p:cNvPr id="23558" name="WordArt 6"/>
          <p:cNvSpPr>
            <a:spLocks noChangeArrowheads="1" noChangeShapeType="1" noTextEdit="1"/>
          </p:cNvSpPr>
          <p:nvPr/>
        </p:nvSpPr>
        <p:spPr bwMode="auto">
          <a:xfrm>
            <a:off x="4644727" y="5177765"/>
            <a:ext cx="766762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挪威哈登格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54" name="图片 15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671" y="7434931"/>
            <a:ext cx="1224136" cy="1656022"/>
          </a:xfrm>
          <a:prstGeom prst="rect">
            <a:avLst/>
          </a:prstGeom>
          <a:noFill/>
        </p:spPr>
      </p:pic>
      <p:sp>
        <p:nvSpPr>
          <p:cNvPr id="23557" name="WordArt 5"/>
          <p:cNvSpPr>
            <a:spLocks noChangeArrowheads="1" noChangeShapeType="1" noTextEdit="1"/>
          </p:cNvSpPr>
          <p:nvPr/>
        </p:nvSpPr>
        <p:spPr bwMode="auto">
          <a:xfrm>
            <a:off x="4356695" y="7218907"/>
            <a:ext cx="757238" cy="1476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希腊凯曼恰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55" name="图片 16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2520" y="7434932"/>
            <a:ext cx="1283882" cy="1728192"/>
          </a:xfrm>
          <a:prstGeom prst="rect">
            <a:avLst/>
          </a:prstGeom>
          <a:noFill/>
        </p:spPr>
      </p:pic>
      <p:sp>
        <p:nvSpPr>
          <p:cNvPr id="23559" name="WordArt 7"/>
          <p:cNvSpPr>
            <a:spLocks noChangeArrowheads="1" noChangeShapeType="1" noTextEdit="1"/>
          </p:cNvSpPr>
          <p:nvPr/>
        </p:nvSpPr>
        <p:spPr bwMode="auto">
          <a:xfrm>
            <a:off x="5580831" y="7218907"/>
            <a:ext cx="914400" cy="1476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克里特岛利拉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0" y="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0" y="4572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0" y="914400"/>
            <a:ext cx="75612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6" name="WordArt 7"/>
          <p:cNvSpPr>
            <a:spLocks noChangeArrowheads="1" noChangeShapeType="1" noTextEdit="1"/>
          </p:cNvSpPr>
          <p:nvPr/>
        </p:nvSpPr>
        <p:spPr bwMode="auto">
          <a:xfrm>
            <a:off x="1260351" y="7218907"/>
            <a:ext cx="999728" cy="1356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南斯拉</a:t>
            </a:r>
            <a:r>
              <a:rPr lang="zh-CN" altLang="en-US" sz="1200" kern="1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夫古斯勒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3577" name="Picture 25" descr="C:\Users\HUAWEI\Desktop\邮票\QQ截图20191104150257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20791" y="2322365"/>
            <a:ext cx="1224136" cy="1967305"/>
          </a:xfrm>
          <a:prstGeom prst="rect">
            <a:avLst/>
          </a:prstGeom>
          <a:noFill/>
        </p:spPr>
      </p:pic>
      <p:sp>
        <p:nvSpPr>
          <p:cNvPr id="28" name="WordArt 15"/>
          <p:cNvSpPr>
            <a:spLocks noChangeArrowheads="1" noChangeShapeType="1" noTextEdit="1"/>
          </p:cNvSpPr>
          <p:nvPr/>
        </p:nvSpPr>
        <p:spPr bwMode="auto">
          <a:xfrm>
            <a:off x="5580831" y="2106340"/>
            <a:ext cx="504056" cy="14401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小提琴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295" y="1026220"/>
            <a:ext cx="604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 smtClean="0"/>
              <a:t>         </a:t>
            </a:r>
            <a:r>
              <a:rPr lang="zh-CN" altLang="zh-CN" sz="1400" b="1" dirty="0" smtClean="0"/>
              <a:t>而</a:t>
            </a:r>
            <a:r>
              <a:rPr lang="zh-CN" altLang="zh-CN" sz="1400" b="1" dirty="0"/>
              <a:t>在遥远的西方，也许是人类文明的相似性使然，也诞生了许多与二胡原理类似的拉弦类乐器：</a:t>
            </a:r>
            <a:endParaRPr lang="zh-CN" altLang="zh-CN" sz="1400" dirty="0"/>
          </a:p>
          <a:p>
            <a:endParaRPr lang="zh-CN" alt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68" descr="图层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3126" y="2352578"/>
            <a:ext cx="1263651" cy="1468438"/>
          </a:xfrm>
          <a:prstGeom prst="rect">
            <a:avLst/>
          </a:prstGeom>
          <a:noFill/>
        </p:spPr>
      </p:pic>
      <p:sp>
        <p:nvSpPr>
          <p:cNvPr id="22529" name="WordArt 1"/>
          <p:cNvSpPr>
            <a:spLocks noChangeArrowheads="1" noChangeShapeType="1" noTextEdit="1"/>
          </p:cNvSpPr>
          <p:nvPr/>
        </p:nvSpPr>
        <p:spPr bwMode="auto">
          <a:xfrm>
            <a:off x="2187222" y="2136554"/>
            <a:ext cx="1062037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弓：由马尾制成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2531" name="图片 175" descr="图层 7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9271" y="2352578"/>
            <a:ext cx="1449392" cy="1440160"/>
          </a:xfrm>
          <a:prstGeom prst="rect">
            <a:avLst/>
          </a:prstGeom>
          <a:noFill/>
        </p:spPr>
      </p:pic>
      <p:pic>
        <p:nvPicPr>
          <p:cNvPr id="22534" name="图片 1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711" y="7145388"/>
            <a:ext cx="1368152" cy="2415034"/>
          </a:xfrm>
          <a:prstGeom prst="rect">
            <a:avLst/>
          </a:prstGeom>
          <a:noFill/>
        </p:spPr>
      </p:pic>
      <p:pic>
        <p:nvPicPr>
          <p:cNvPr id="22533" name="图片 17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2336" y="4193060"/>
            <a:ext cx="3456384" cy="2638918"/>
          </a:xfrm>
          <a:prstGeom prst="rect">
            <a:avLst/>
          </a:prstGeom>
          <a:noFill/>
        </p:spPr>
      </p:pic>
      <p:pic>
        <p:nvPicPr>
          <p:cNvPr id="22532" name="图片 184" descr="QQ截图201911041331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1551" y="3045142"/>
            <a:ext cx="1368152" cy="1359951"/>
          </a:xfrm>
          <a:prstGeom prst="rect">
            <a:avLst/>
          </a:prstGeom>
          <a:noFill/>
        </p:spPr>
      </p:pic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0" y="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0" y="457200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0" name="图片 9" descr="C:\Users\HUAWEI\Desktop\邮票\timg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791" y="4629318"/>
            <a:ext cx="1273376" cy="150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7" name="WordArt 9"/>
          <p:cNvSpPr>
            <a:spLocks noChangeArrowheads="1" noChangeShapeType="1" noTextEdit="1"/>
          </p:cNvSpPr>
          <p:nvPr/>
        </p:nvSpPr>
        <p:spPr bwMode="auto">
          <a:xfrm>
            <a:off x="5243559" y="2788836"/>
            <a:ext cx="1219200" cy="149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蒙皮：由蛇皮制成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2538" name="WordArt 10"/>
          <p:cNvSpPr>
            <a:spLocks noChangeArrowheads="1" noChangeShapeType="1" noTextEdit="1"/>
          </p:cNvSpPr>
          <p:nvPr/>
        </p:nvSpPr>
        <p:spPr bwMode="auto">
          <a:xfrm>
            <a:off x="1064344" y="3977036"/>
            <a:ext cx="3508375" cy="1555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琴身：由紫檀木制成（名贵者不下于紫檀木家具）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2539" name="WordArt 11"/>
          <p:cNvSpPr>
            <a:spLocks noChangeArrowheads="1" noChangeShapeType="1" noTextEdit="1"/>
          </p:cNvSpPr>
          <p:nvPr/>
        </p:nvSpPr>
        <p:spPr bwMode="auto">
          <a:xfrm>
            <a:off x="1908423" y="6929364"/>
            <a:ext cx="1219200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弓杆：由竹木制成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2540" name="Picture 12" descr="C:\Users\HUAWEI\Documents\Tencent Files\2530432911\FileRecv\MobileFile\157295311713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2279" y="7145388"/>
            <a:ext cx="3749280" cy="280982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4287" y="522164"/>
            <a:ext cx="64807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三、工匠手作</a:t>
            </a:r>
            <a:r>
              <a:rPr lang="en-US" altLang="zh-CN" sz="2000" b="1" dirty="0" smtClean="0"/>
              <a:t>         </a:t>
            </a:r>
            <a:endParaRPr lang="en-US" altLang="zh-CN" sz="1800" b="1" dirty="0" smtClean="0"/>
          </a:p>
          <a:p>
            <a:pPr>
              <a:lnSpc>
                <a:spcPct val="150000"/>
              </a:lnSpc>
            </a:pPr>
            <a:r>
              <a:rPr lang="en-US" altLang="zh-CN" sz="1800" b="1" dirty="0">
                <a:latin typeface="+mn-ea"/>
              </a:rPr>
              <a:t> </a:t>
            </a:r>
            <a:r>
              <a:rPr lang="en-US" altLang="zh-CN" sz="1800" b="1" dirty="0" smtClean="0">
                <a:latin typeface="+mn-ea"/>
              </a:rPr>
              <a:t>   </a:t>
            </a:r>
            <a:r>
              <a:rPr lang="zh-CN" altLang="zh-CN" sz="1600" b="1" dirty="0" smtClean="0">
                <a:latin typeface="+mn-ea"/>
              </a:rPr>
              <a:t>二</a:t>
            </a:r>
            <a:r>
              <a:rPr lang="zh-CN" altLang="zh-CN" sz="1600" b="1" dirty="0">
                <a:latin typeface="+mn-ea"/>
              </a:rPr>
              <a:t>胡的制作工艺精制而古老，历史悠久，其材质大多天然而成，取名也别有韵味。</a:t>
            </a:r>
            <a:endParaRPr lang="zh-CN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latin typeface="+mn-ea"/>
              </a:rPr>
              <a:t>    </a:t>
            </a:r>
            <a:r>
              <a:rPr lang="zh-CN" altLang="zh-CN" sz="1400" b="1" dirty="0" smtClean="0">
                <a:latin typeface="+mn-ea"/>
              </a:rPr>
              <a:t>千</a:t>
            </a:r>
            <a:r>
              <a:rPr lang="zh-CN" altLang="zh-CN" sz="1400" b="1" dirty="0">
                <a:latin typeface="+mn-ea"/>
              </a:rPr>
              <a:t>斤线：取自四两拨千斤之意，为二胡的定音线</a:t>
            </a:r>
            <a:endParaRPr lang="zh-CN" altLang="zh-CN" sz="1400" dirty="0">
              <a:latin typeface="+mn-ea"/>
            </a:endParaRPr>
          </a:p>
          <a:p>
            <a:endParaRPr lang="zh-CN" altLang="en-US" dirty="0"/>
          </a:p>
        </p:txBody>
      </p:sp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863" y="7145388"/>
            <a:ext cx="13681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图片 193" descr="图层 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2685" y="2636597"/>
            <a:ext cx="1224136" cy="1768491"/>
          </a:xfrm>
          <a:prstGeom prst="rect">
            <a:avLst/>
          </a:prstGeom>
          <a:noFill/>
        </p:spPr>
      </p:pic>
      <p:sp>
        <p:nvSpPr>
          <p:cNvPr id="21517" name="WordArt 13"/>
          <p:cNvSpPr>
            <a:spLocks noChangeArrowheads="1" noChangeShapeType="1" noTextEdit="1"/>
          </p:cNvSpPr>
          <p:nvPr/>
        </p:nvSpPr>
        <p:spPr bwMode="auto">
          <a:xfrm>
            <a:off x="2734691" y="2415932"/>
            <a:ext cx="147638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旦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1515" name="图片 197" descr="图层 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9029" y="2636597"/>
            <a:ext cx="1299914" cy="1731486"/>
          </a:xfrm>
          <a:prstGeom prst="rect">
            <a:avLst/>
          </a:prstGeom>
          <a:noFill/>
        </p:spPr>
      </p:pic>
      <p:sp>
        <p:nvSpPr>
          <p:cNvPr id="21519" name="WordArt 15"/>
          <p:cNvSpPr>
            <a:spLocks noChangeArrowheads="1" noChangeShapeType="1" noTextEdit="1"/>
          </p:cNvSpPr>
          <p:nvPr/>
        </p:nvSpPr>
        <p:spPr bwMode="auto">
          <a:xfrm>
            <a:off x="5855716" y="2407995"/>
            <a:ext cx="157163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丑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1509" name="图片 200" descr="图层 8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4853" y="2636598"/>
            <a:ext cx="1328580" cy="1728191"/>
          </a:xfrm>
          <a:prstGeom prst="rect">
            <a:avLst/>
          </a:prstGeom>
          <a:noFill/>
        </p:spPr>
      </p:pic>
      <p:sp>
        <p:nvSpPr>
          <p:cNvPr id="21516" name="WordArt 12"/>
          <p:cNvSpPr>
            <a:spLocks noChangeArrowheads="1" noChangeShapeType="1" noTextEdit="1"/>
          </p:cNvSpPr>
          <p:nvPr/>
        </p:nvSpPr>
        <p:spPr bwMode="auto">
          <a:xfrm>
            <a:off x="1188343" y="2421141"/>
            <a:ext cx="157162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生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1514" name="图片 2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509" y="2636596"/>
            <a:ext cx="1368151" cy="1800769"/>
          </a:xfrm>
          <a:prstGeom prst="rect">
            <a:avLst/>
          </a:prstGeom>
          <a:noFill/>
        </p:spPr>
      </p:pic>
      <p:sp>
        <p:nvSpPr>
          <p:cNvPr id="21518" name="WordArt 14"/>
          <p:cNvSpPr>
            <a:spLocks noChangeArrowheads="1" noChangeShapeType="1" noTextEdit="1"/>
          </p:cNvSpPr>
          <p:nvPr/>
        </p:nvSpPr>
        <p:spPr bwMode="auto">
          <a:xfrm>
            <a:off x="4285679" y="2407995"/>
            <a:ext cx="157162" cy="157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净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1513" name="WordArt 9"/>
          <p:cNvSpPr>
            <a:spLocks noChangeArrowheads="1" noChangeShapeType="1" noTextEdit="1"/>
          </p:cNvSpPr>
          <p:nvPr/>
        </p:nvSpPr>
        <p:spPr bwMode="auto">
          <a:xfrm>
            <a:off x="644128" y="4824174"/>
            <a:ext cx="3808413" cy="168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粤剧：二胡为名曲目</a:t>
            </a:r>
            <a:r>
              <a:rPr lang="en-US" altLang="zh-CN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《</a:t>
            </a:r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梁祝</a:t>
            </a:r>
            <a:r>
              <a:rPr lang="en-US" altLang="zh-CN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》《</a:t>
            </a:r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昭君出塞</a:t>
            </a:r>
            <a:r>
              <a:rPr lang="en-US" altLang="zh-CN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》</a:t>
            </a:r>
            <a:r>
              <a:rPr lang="zh-CN" altLang="en-US" sz="12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伴奏同名曲</a:t>
            </a:r>
            <a:endParaRPr lang="zh-CN" altLang="en-US" sz="12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1512" name="图片 211" descr="图层 8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120" y="5034488"/>
            <a:ext cx="1911351" cy="1635125"/>
          </a:xfrm>
          <a:prstGeom prst="rect">
            <a:avLst/>
          </a:prstGeom>
          <a:noFill/>
        </p:spPr>
      </p:pic>
      <p:pic>
        <p:nvPicPr>
          <p:cNvPr id="21511" name="图片 212" descr="图层 8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88344" y="5040198"/>
            <a:ext cx="1984375" cy="1635125"/>
          </a:xfrm>
          <a:prstGeom prst="rect">
            <a:avLst/>
          </a:prstGeom>
          <a:noFill/>
        </p:spPr>
      </p:pic>
      <p:pic>
        <p:nvPicPr>
          <p:cNvPr id="21507" name="图片 213" descr="图层 8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80967" y="5112206"/>
            <a:ext cx="1338263" cy="1754188"/>
          </a:xfrm>
          <a:prstGeom prst="rect">
            <a:avLst/>
          </a:prstGeom>
          <a:noFill/>
        </p:spPr>
      </p:pic>
      <p:sp>
        <p:nvSpPr>
          <p:cNvPr id="21510" name="WordArt 6"/>
          <p:cNvSpPr>
            <a:spLocks noChangeArrowheads="1" noChangeShapeType="1" noTextEdit="1"/>
          </p:cNvSpPr>
          <p:nvPr/>
        </p:nvSpPr>
        <p:spPr bwMode="auto">
          <a:xfrm>
            <a:off x="5136951" y="4752166"/>
            <a:ext cx="1524000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黄梅戏：二胡为名曲目</a:t>
            </a:r>
          </a:p>
          <a:p>
            <a:pPr algn="ctr" rtl="0"/>
            <a:r>
              <a:rPr lang="en-US" altLang="zh-CN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《</a:t>
            </a:r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天仙配</a:t>
            </a:r>
            <a:r>
              <a:rPr lang="en-US" altLang="zh-CN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》</a:t>
            </a:r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伴奏同名曲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pic>
        <p:nvPicPr>
          <p:cNvPr id="21505" name="图片 217" descr="图层 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8343" y="7488470"/>
            <a:ext cx="2235200" cy="1708150"/>
          </a:xfrm>
          <a:prstGeom prst="rect">
            <a:avLst/>
          </a:prstGeom>
          <a:noFill/>
        </p:spPr>
      </p:pic>
      <p:sp>
        <p:nvSpPr>
          <p:cNvPr id="21506" name="WordArt 2"/>
          <p:cNvSpPr>
            <a:spLocks noChangeArrowheads="1" noChangeShapeType="1" noTextEdit="1"/>
          </p:cNvSpPr>
          <p:nvPr/>
        </p:nvSpPr>
        <p:spPr bwMode="auto">
          <a:xfrm>
            <a:off x="1692399" y="7272446"/>
            <a:ext cx="1366838" cy="147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二胡演奏家</a:t>
            </a:r>
            <a:r>
              <a:rPr lang="en-US" altLang="zh-CN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·</a:t>
            </a:r>
            <a:r>
              <a:rPr lang="zh-CN" altLang="en-US" sz="12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宋体"/>
                <a:ea typeface="宋体"/>
              </a:rPr>
              <a:t>刘天华</a:t>
            </a:r>
            <a:endParaRPr lang="zh-CN" altLang="en-US" sz="12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latin typeface="宋体"/>
              <a:ea typeface="宋体"/>
            </a:endParaRP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540271" y="584300"/>
            <a:ext cx="637292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四、显山露水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百年来，二胡一直用于京剧及各种戏剧的伴奏和弦。在各种戏剧剧种的舞台背后，都可以看见它的影子。</a:t>
            </a:r>
            <a:endParaRPr kumimoji="0" 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396255" y="1818308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京剧：京胡、京二胡声色类人，适合生旦净丑各类角色的人声伴奏、节奏定点。</a:t>
            </a:r>
            <a:endParaRPr kumimoji="0" lang="zh-CN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108223" y="6282804"/>
            <a:ext cx="756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3852639" y="7389693"/>
            <a:ext cx="2232247" cy="1989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         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刘天华将二胡改良，并编写了许多著名曲目如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月夜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》《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光明行</a:t>
            </a:r>
            <a:r>
              <a:rPr kumimoji="0" lang="zh-CN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》</a:t>
            </a:r>
            <a:r>
              <a:rPr kumimoji="0" 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等，使其从伴奏乐器变为独奏乐器，在民乐坛上有了属于自己的一席之地。</a:t>
            </a: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1421</Words>
  <Application>Microsoft Office PowerPoint</Application>
  <PresentationFormat>自定义</PresentationFormat>
  <Paragraphs>134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朱雨珂</dc:creator>
  <cp:lastModifiedBy>朱雨珂</cp:lastModifiedBy>
  <cp:revision>23</cp:revision>
  <dcterms:created xsi:type="dcterms:W3CDTF">2019-11-05T13:56:12Z</dcterms:created>
  <dcterms:modified xsi:type="dcterms:W3CDTF">2019-11-07T04:57:12Z</dcterms:modified>
</cp:coreProperties>
</file>